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289" r:id="rId3"/>
    <p:sldId id="284" r:id="rId4"/>
    <p:sldId id="285" r:id="rId5"/>
    <p:sldId id="286" r:id="rId6"/>
    <p:sldId id="287" r:id="rId7"/>
    <p:sldId id="274" r:id="rId8"/>
    <p:sldId id="283" r:id="rId9"/>
    <p:sldId id="280" r:id="rId10"/>
    <p:sldId id="281" r:id="rId11"/>
    <p:sldId id="268" r:id="rId12"/>
    <p:sldId id="269" r:id="rId13"/>
    <p:sldId id="272" r:id="rId14"/>
    <p:sldId id="273" r:id="rId15"/>
    <p:sldId id="270" r:id="rId16"/>
    <p:sldId id="261" r:id="rId17"/>
    <p:sldId id="262" r:id="rId18"/>
    <p:sldId id="290" r:id="rId19"/>
    <p:sldId id="263" r:id="rId20"/>
    <p:sldId id="264" r:id="rId21"/>
    <p:sldId id="265" r:id="rId22"/>
    <p:sldId id="266" r:id="rId23"/>
    <p:sldId id="298" r:id="rId24"/>
    <p:sldId id="267" r:id="rId25"/>
    <p:sldId id="291" r:id="rId26"/>
    <p:sldId id="292" r:id="rId27"/>
    <p:sldId id="293" r:id="rId28"/>
    <p:sldId id="294" r:id="rId29"/>
    <p:sldId id="295" r:id="rId30"/>
    <p:sldId id="296" r:id="rId31"/>
    <p:sldId id="297" r:id="rId32"/>
    <p:sldId id="282" r:id="rId33"/>
    <p:sldId id="299" r:id="rId34"/>
    <p:sldId id="300" r:id="rId35"/>
    <p:sldId id="301" r:id="rId36"/>
    <p:sldId id="302" r:id="rId37"/>
    <p:sldId id="303" r:id="rId38"/>
    <p:sldId id="311" r:id="rId39"/>
    <p:sldId id="310" r:id="rId40"/>
    <p:sldId id="305" r:id="rId41"/>
    <p:sldId id="306" r:id="rId42"/>
    <p:sldId id="307" r:id="rId43"/>
    <p:sldId id="308" r:id="rId44"/>
    <p:sldId id="30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60"/>
    <p:restoredTop sz="94674"/>
  </p:normalViewPr>
  <p:slideViewPr>
    <p:cSldViewPr snapToGrid="0" snapToObjects="1">
      <p:cViewPr varScale="1">
        <p:scale>
          <a:sx n="130" d="100"/>
          <a:sy n="130" d="100"/>
        </p:scale>
        <p:origin x="1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jpg>
</file>

<file path=ppt/media/image10.tiff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667D07-C21D-D54D-A7E4-16C25DAC4B0F}" type="datetimeFigureOut">
              <a:rPr lang="en-US" smtClean="0"/>
              <a:t>5/19/18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FDD251-4E97-6A4D-B0F1-6660BA68A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80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1965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325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9437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6683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807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60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100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178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18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5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3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932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180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73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03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BDA33-8EA7-4D4D-9260-2FF300024FCD}" type="datetimeFigureOut">
              <a:rPr lang="en-US" smtClean="0"/>
              <a:t>5/19/18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7145F-3799-324D-9650-0FF10A0073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43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Spark SQL Streaming (Structured Streaming)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450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026509"/>
            <a:ext cx="10515600" cy="1806918"/>
          </a:xfrm>
        </p:spPr>
        <p:txBody>
          <a:bodyPr/>
          <a:lstStyle/>
          <a:p>
            <a:pPr algn="ctr"/>
            <a:r>
              <a:rPr lang="en-US" dirty="0" smtClean="0"/>
              <a:t>Structured streaming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11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374414" cy="2852737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The simplest way to perform streaming analytics is not having to </a:t>
            </a:r>
            <a:r>
              <a:rPr lang="en-US" sz="4000" b="1" dirty="0"/>
              <a:t>reason</a:t>
            </a:r>
            <a:r>
              <a:rPr lang="en-US" sz="4000" dirty="0"/>
              <a:t> about streaming at all</a:t>
            </a:r>
          </a:p>
        </p:txBody>
      </p:sp>
    </p:spTree>
    <p:extLst>
      <p:ext uri="{BB962C8B-B14F-4D97-AF65-F5344CB8AC3E}">
        <p14:creationId xmlns:p14="http://schemas.microsoft.com/office/powerpoint/2010/main" val="1607828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Streaming – Processing Modes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3800" y="1690688"/>
            <a:ext cx="4680000" cy="27091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5021" y="2645556"/>
            <a:ext cx="54085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Input</a:t>
            </a:r>
            <a:r>
              <a:rPr lang="en-US" b="1" dirty="0"/>
              <a:t>: </a:t>
            </a:r>
            <a:r>
              <a:rPr lang="en-US" dirty="0"/>
              <a:t>data from source as an append-only table 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Trigger</a:t>
            </a:r>
            <a:r>
              <a:rPr lang="en-US" b="1" dirty="0"/>
              <a:t>: </a:t>
            </a:r>
            <a:r>
              <a:rPr lang="en-US" dirty="0" smtClean="0"/>
              <a:t>how frequently </a:t>
            </a:r>
            <a:r>
              <a:rPr lang="en-US" dirty="0"/>
              <a:t>to check input for </a:t>
            </a:r>
            <a:r>
              <a:rPr lang="en-US" dirty="0" smtClean="0"/>
              <a:t>new data </a:t>
            </a:r>
          </a:p>
          <a:p>
            <a:endParaRPr lang="en-US" dirty="0"/>
          </a:p>
          <a:p>
            <a:r>
              <a:rPr lang="en-US" b="1" dirty="0" smtClean="0"/>
              <a:t>Query</a:t>
            </a:r>
            <a:r>
              <a:rPr lang="en-US" b="1" dirty="0"/>
              <a:t>: </a:t>
            </a:r>
            <a:r>
              <a:rPr lang="en-US" dirty="0"/>
              <a:t>operations on input usual map/filter/reduce </a:t>
            </a:r>
            <a:r>
              <a:rPr lang="en-US" dirty="0" smtClean="0"/>
              <a:t>new window</a:t>
            </a:r>
            <a:r>
              <a:rPr lang="en-US" dirty="0"/>
              <a:t>, session ops</a:t>
            </a:r>
          </a:p>
        </p:txBody>
      </p:sp>
    </p:spTree>
    <p:extLst>
      <p:ext uri="{BB962C8B-B14F-4D97-AF65-F5344CB8AC3E}">
        <p14:creationId xmlns:p14="http://schemas.microsoft.com/office/powerpoint/2010/main" val="1009687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Streaming – Processing Modes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3800" y="1690688"/>
            <a:ext cx="4680000" cy="40423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9378" y="2696189"/>
            <a:ext cx="54766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Result: </a:t>
            </a:r>
            <a:r>
              <a:rPr lang="en-US" dirty="0"/>
              <a:t>final operated table updated every </a:t>
            </a:r>
            <a:r>
              <a:rPr lang="en-US" dirty="0" smtClean="0"/>
              <a:t>trigger interval </a:t>
            </a:r>
          </a:p>
          <a:p>
            <a:endParaRPr lang="en-US" dirty="0"/>
          </a:p>
          <a:p>
            <a:r>
              <a:rPr lang="en-US" b="1" dirty="0" smtClean="0"/>
              <a:t>Output: </a:t>
            </a:r>
            <a:r>
              <a:rPr lang="en-US" dirty="0" smtClean="0"/>
              <a:t>what </a:t>
            </a:r>
            <a:r>
              <a:rPr lang="en-US" dirty="0"/>
              <a:t>part of result to write to data sink after every trigger 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Complete </a:t>
            </a:r>
            <a:r>
              <a:rPr lang="en-US" b="1" dirty="0"/>
              <a:t>output: </a:t>
            </a:r>
            <a:r>
              <a:rPr lang="en-US" dirty="0"/>
              <a:t>Write full result table every </a:t>
            </a:r>
            <a:r>
              <a:rPr lang="en-US" dirty="0" smtClean="0"/>
              <a:t>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55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Structured Streaming – Processing Modes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3800" y="1690688"/>
            <a:ext cx="4680000" cy="42294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0196" y="2318696"/>
            <a:ext cx="601169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Result: </a:t>
            </a:r>
            <a:r>
              <a:rPr lang="en-US" dirty="0" smtClean="0"/>
              <a:t>final </a:t>
            </a:r>
            <a:r>
              <a:rPr lang="en-US" dirty="0"/>
              <a:t>operated table updated every </a:t>
            </a:r>
            <a:r>
              <a:rPr lang="en-US" dirty="0" smtClean="0"/>
              <a:t>trigger interval </a:t>
            </a:r>
          </a:p>
          <a:p>
            <a:endParaRPr lang="en-US" dirty="0"/>
          </a:p>
          <a:p>
            <a:r>
              <a:rPr lang="en-US" b="1" dirty="0" smtClean="0"/>
              <a:t>Output</a:t>
            </a:r>
            <a:r>
              <a:rPr lang="en-US" b="1" dirty="0"/>
              <a:t>: </a:t>
            </a:r>
            <a:r>
              <a:rPr lang="en-US" dirty="0"/>
              <a:t>what part of result to write to data sink after every trigger 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Complete </a:t>
            </a:r>
            <a:r>
              <a:rPr lang="en-US" b="1" dirty="0"/>
              <a:t>output: </a:t>
            </a:r>
            <a:r>
              <a:rPr lang="en-US" dirty="0"/>
              <a:t>Write full result table every time 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Delta </a:t>
            </a:r>
            <a:r>
              <a:rPr lang="en-US" b="1" dirty="0"/>
              <a:t>output: </a:t>
            </a:r>
            <a:r>
              <a:rPr lang="en-US" dirty="0"/>
              <a:t>Write only the rows that changed in result from previous batch </a:t>
            </a:r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Append </a:t>
            </a:r>
            <a:r>
              <a:rPr lang="en-US" b="1" dirty="0"/>
              <a:t>output: </a:t>
            </a:r>
            <a:r>
              <a:rPr lang="en-US" dirty="0"/>
              <a:t>Write only new rows </a:t>
            </a:r>
            <a:endParaRPr lang="en-US" dirty="0" smtClean="0"/>
          </a:p>
          <a:p>
            <a:endParaRPr lang="en-US" dirty="0"/>
          </a:p>
          <a:p>
            <a:endParaRPr lang="en-US" i="1" dirty="0" smtClean="0"/>
          </a:p>
          <a:p>
            <a:endParaRPr lang="en-US" i="1" dirty="0"/>
          </a:p>
          <a:p>
            <a:r>
              <a:rPr lang="en-US" i="1" dirty="0" smtClean="0"/>
              <a:t>*Not all output modes are feasible with all queries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13753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API </a:t>
            </a:r>
            <a:r>
              <a:rPr lang="mr-IN" dirty="0" smtClean="0"/>
              <a:t>–</a:t>
            </a:r>
            <a:r>
              <a:rPr lang="en-US" dirty="0" smtClean="0"/>
              <a:t> Dataset/</a:t>
            </a:r>
            <a:r>
              <a:rPr lang="en-US" dirty="0" err="1" smtClean="0"/>
              <a:t>DataFrame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087" y="1825625"/>
            <a:ext cx="866582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7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dirty="0" smtClean="0"/>
              <a:t>Anatomy of a Steaming Query</a:t>
            </a:r>
            <a:br>
              <a:rPr lang="en-US" sz="4000" dirty="0" smtClean="0"/>
            </a:br>
            <a:r>
              <a:rPr lang="en-US" sz="4000" dirty="0" smtClean="0"/>
              <a:t> </a:t>
            </a:r>
            <a:br>
              <a:rPr lang="en-US" sz="4000" dirty="0" smtClean="0"/>
            </a:br>
            <a:r>
              <a:rPr lang="en-US" dirty="0" smtClean="0"/>
              <a:t>Streaming word 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77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</a:t>
            </a:r>
            <a:r>
              <a:rPr lang="en-US" dirty="0" smtClean="0"/>
              <a:t>Streaming </a:t>
            </a:r>
            <a:r>
              <a:rPr lang="en-US" dirty="0" smtClean="0"/>
              <a:t>Query: Step 0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202" y="2222090"/>
            <a:ext cx="6856379" cy="32009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from</a:t>
            </a:r>
            <a:r>
              <a:rPr lang="en-US" sz="2000" dirty="0"/>
              <a:t> </a:t>
            </a:r>
            <a:r>
              <a:rPr lang="en-US" sz="2000" b="1" dirty="0" err="1"/>
              <a:t>pyspark.sql</a:t>
            </a:r>
            <a:r>
              <a:rPr lang="en-US" sz="2000" dirty="0"/>
              <a:t> </a:t>
            </a:r>
            <a:r>
              <a:rPr lang="en-US" sz="2000" b="1" dirty="0"/>
              <a:t>import</a:t>
            </a:r>
            <a:r>
              <a:rPr lang="en-US" sz="2000" dirty="0"/>
              <a:t> </a:t>
            </a: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 smtClean="0"/>
              <a:t>SparkSession</a:t>
            </a:r>
            <a:r>
              <a:rPr lang="en-US" sz="2000" dirty="0" smtClean="0"/>
              <a:t> </a:t>
            </a:r>
            <a:r>
              <a:rPr lang="en-US" sz="2000" dirty="0"/>
              <a:t>spark = </a:t>
            </a:r>
            <a:r>
              <a:rPr lang="en-US" sz="2000" dirty="0" err="1"/>
              <a:t>SparkSession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.builder</a:t>
            </a:r>
          </a:p>
          <a:p>
            <a:pPr marL="0" indent="0">
              <a:buNone/>
            </a:pPr>
            <a:r>
              <a:rPr lang="en-US" sz="2000" dirty="0" smtClean="0"/>
              <a:t>    .</a:t>
            </a:r>
            <a:r>
              <a:rPr lang="en-US" sz="2000" dirty="0" err="1" smtClean="0"/>
              <a:t>appName</a:t>
            </a:r>
            <a:r>
              <a:rPr lang="en-US" sz="2000" dirty="0"/>
              <a:t>("Python Spark SQL basic example") 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.</a:t>
            </a:r>
            <a:r>
              <a:rPr lang="en-US" sz="2000" dirty="0" err="1"/>
              <a:t>config</a:t>
            </a:r>
            <a:r>
              <a:rPr lang="en-US" sz="2000" dirty="0"/>
              <a:t>("</a:t>
            </a:r>
            <a:r>
              <a:rPr lang="en-US" sz="2000" dirty="0" err="1"/>
              <a:t>spark.some.config.option</a:t>
            </a:r>
            <a:r>
              <a:rPr lang="en-US" sz="2000" dirty="0"/>
              <a:t>", "some-value")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    .</a:t>
            </a:r>
            <a:r>
              <a:rPr lang="en-US" sz="2000" dirty="0" err="1"/>
              <a:t>getOrCreate</a:t>
            </a:r>
            <a:r>
              <a:rPr lang="en-US" sz="2000" dirty="0"/>
              <a:t>()</a:t>
            </a:r>
            <a:endParaRPr lang="en-US" sz="2000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12501" y="1892348"/>
            <a:ext cx="612087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Spark Session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Use common </a:t>
            </a:r>
            <a:r>
              <a:rPr lang="en-US" sz="2400" dirty="0"/>
              <a:t>entry point </a:t>
            </a:r>
            <a:r>
              <a:rPr lang="en-US" sz="2400" dirty="0" err="1" smtClean="0"/>
              <a:t>SparkSession</a:t>
            </a:r>
            <a:r>
              <a:rPr lang="en-US" sz="2400" dirty="0" smtClean="0"/>
              <a:t> </a:t>
            </a:r>
            <a:r>
              <a:rPr lang="en-US" sz="2400" dirty="0"/>
              <a:t>to create streaming 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Specify configurations </a:t>
            </a:r>
          </a:p>
          <a:p>
            <a:pPr marL="285750" indent="-285750">
              <a:buFont typeface="Arial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4934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</a:t>
            </a:r>
            <a:r>
              <a:rPr lang="en-US" dirty="0" smtClean="0"/>
              <a:t>Streaming </a:t>
            </a:r>
            <a:r>
              <a:rPr lang="en-US" dirty="0" smtClean="0"/>
              <a:t>Query: Step 1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202" y="2674374"/>
            <a:ext cx="6856379" cy="2748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/>
              <a:t>SparkSession</a:t>
            </a:r>
            <a:r>
              <a:rPr lang="en-US" sz="2400" dirty="0"/>
              <a:t> spark = </a:t>
            </a:r>
            <a:r>
              <a:rPr lang="en-US" sz="2400" dirty="0" err="1" smtClean="0"/>
              <a:t>SparkSession</a:t>
            </a:r>
            <a:r>
              <a:rPr lang="mr-IN" sz="2400" dirty="0" smtClean="0"/>
              <a:t>…</a:t>
            </a:r>
            <a:r>
              <a:rPr lang="en-US" sz="2400" dirty="0" smtClean="0"/>
              <a:t> </a:t>
            </a:r>
            <a:endParaRPr lang="en-US" sz="2400" dirty="0"/>
          </a:p>
          <a:p>
            <a:pPr marL="0" indent="0">
              <a:buNone/>
            </a:pPr>
            <a:r>
              <a:rPr lang="en-US" dirty="0" err="1" smtClean="0">
                <a:solidFill>
                  <a:schemeClr val="accent1"/>
                </a:solidFill>
              </a:rPr>
              <a:t>spark.readStream</a:t>
            </a:r>
            <a:r>
              <a:rPr lang="en-US" dirty="0">
                <a:solidFill>
                  <a:schemeClr val="accent1"/>
                </a:solidFill>
              </a:rPr>
              <a:t/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.format(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b="1" dirty="0" err="1">
                <a:solidFill>
                  <a:schemeClr val="accent1"/>
                </a:solidFill>
              </a:rPr>
              <a:t>kafka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.option(</a:t>
            </a:r>
            <a:r>
              <a:rPr lang="en-US" b="1" dirty="0">
                <a:solidFill>
                  <a:schemeClr val="accent1"/>
                </a:solidFill>
              </a:rPr>
              <a:t>"subscribe"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b="1" dirty="0">
                <a:solidFill>
                  <a:schemeClr val="accent1"/>
                </a:solidFill>
              </a:rPr>
              <a:t>"input"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.load()</a:t>
            </a:r>
          </a:p>
        </p:txBody>
      </p:sp>
      <p:sp>
        <p:nvSpPr>
          <p:cNvPr id="4" name="Right Brace 3"/>
          <p:cNvSpPr/>
          <p:nvPr/>
        </p:nvSpPr>
        <p:spPr>
          <a:xfrm>
            <a:off x="5088505" y="3201543"/>
            <a:ext cx="288000" cy="768485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12501" y="1892348"/>
            <a:ext cx="6120872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1"/>
                </a:solidFill>
              </a:rPr>
              <a:t>Source 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Specify one or more locations to read data from 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Built </a:t>
            </a:r>
            <a:r>
              <a:rPr lang="en-US" sz="2400" dirty="0"/>
              <a:t>in support for Files/Kafka/Socket, pluggable.</a:t>
            </a:r>
          </a:p>
        </p:txBody>
      </p:sp>
    </p:spTree>
    <p:extLst>
      <p:ext uri="{BB962C8B-B14F-4D97-AF65-F5344CB8AC3E}">
        <p14:creationId xmlns:p14="http://schemas.microsoft.com/office/powerpoint/2010/main" val="180980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</a:t>
            </a:r>
            <a:r>
              <a:rPr lang="en-US" dirty="0" smtClean="0"/>
              <a:t>Streaming </a:t>
            </a:r>
            <a:r>
              <a:rPr lang="en-US" dirty="0"/>
              <a:t>Query: Step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418634" cy="4351338"/>
          </a:xfrm>
          <a:solidFill>
            <a:schemeClr val="bg1"/>
          </a:solidFill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/>
              <a:t>from </a:t>
            </a:r>
            <a:r>
              <a:rPr lang="en-US" dirty="0" err="1"/>
              <a:t>pyspark.sql</a:t>
            </a:r>
            <a:r>
              <a:rPr lang="en-US" dirty="0"/>
              <a:t> </a:t>
            </a:r>
            <a:r>
              <a:rPr lang="en-US" b="1" dirty="0"/>
              <a:t>import </a:t>
            </a:r>
            <a:r>
              <a:rPr lang="en-US" dirty="0"/>
              <a:t>Trigger </a:t>
            </a:r>
            <a:br>
              <a:rPr lang="en-US" dirty="0"/>
            </a:br>
            <a:r>
              <a:rPr lang="en-US" dirty="0" err="1"/>
              <a:t>SparkSession</a:t>
            </a:r>
            <a:r>
              <a:rPr lang="en-US" dirty="0"/>
              <a:t> spark = </a:t>
            </a:r>
            <a:r>
              <a:rPr lang="en-US" dirty="0" err="1"/>
              <a:t>SparkSession</a:t>
            </a:r>
            <a:r>
              <a:rPr lang="mr-IN" dirty="0"/>
              <a:t>…</a:t>
            </a:r>
            <a:r>
              <a:rPr lang="en-US" dirty="0"/>
              <a:t>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 err="1">
                <a:solidFill>
                  <a:schemeClr val="accent1"/>
                </a:solidFill>
              </a:rPr>
              <a:t>spark.readStream</a:t>
            </a:r>
            <a:r>
              <a:rPr lang="en-US" dirty="0">
                <a:solidFill>
                  <a:schemeClr val="accent1"/>
                </a:solidFill>
              </a:rPr>
              <a:t/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.format(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b="1" dirty="0" err="1">
                <a:solidFill>
                  <a:schemeClr val="accent1"/>
                </a:solidFill>
              </a:rPr>
              <a:t>kafka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.option(</a:t>
            </a:r>
            <a:r>
              <a:rPr lang="en-US" b="1" dirty="0">
                <a:solidFill>
                  <a:schemeClr val="accent1"/>
                </a:solidFill>
              </a:rPr>
              <a:t>"subscribe"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b="1" dirty="0">
                <a:solidFill>
                  <a:schemeClr val="accent1"/>
                </a:solidFill>
              </a:rPr>
              <a:t>"input"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.load()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.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groupBy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value.cast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("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string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") as key"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agg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(count(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"*"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as "value"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400833" y="1905506"/>
            <a:ext cx="447400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2">
                    <a:lumMod val="75000"/>
                  </a:schemeClr>
                </a:solidFill>
              </a:rPr>
              <a:t>Transformation </a:t>
            </a:r>
            <a:endParaRPr lang="en-US" sz="4000" dirty="0" smtClean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Using </a:t>
            </a:r>
            <a:r>
              <a:rPr lang="en-US" sz="2400" dirty="0" err="1"/>
              <a:t>DataFrames</a:t>
            </a:r>
            <a:r>
              <a:rPr lang="en-US" sz="2400" dirty="0" smtClean="0"/>
              <a:t>, Datasets </a:t>
            </a:r>
            <a:r>
              <a:rPr lang="en-US" sz="2400" dirty="0"/>
              <a:t>and/or SQL. 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Internal processing always </a:t>
            </a:r>
            <a:r>
              <a:rPr lang="en-US" sz="2400" dirty="0"/>
              <a:t>exactly- once.</a:t>
            </a:r>
          </a:p>
        </p:txBody>
      </p:sp>
      <p:sp>
        <p:nvSpPr>
          <p:cNvPr id="5" name="Right Brace 4"/>
          <p:cNvSpPr/>
          <p:nvPr/>
        </p:nvSpPr>
        <p:spPr>
          <a:xfrm>
            <a:off x="7112834" y="4761009"/>
            <a:ext cx="288000" cy="1060315"/>
          </a:xfrm>
          <a:prstGeom prst="rightBrac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01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86348"/>
            <a:ext cx="10515600" cy="47906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Spark Streaming</a:t>
            </a:r>
          </a:p>
          <a:p>
            <a:pPr lvl="1"/>
            <a:r>
              <a:rPr lang="en" dirty="0" smtClean="0">
                <a:latin typeface="Consolas"/>
                <a:ea typeface="Consolas"/>
                <a:cs typeface="Consolas"/>
                <a:sym typeface="Consolas"/>
              </a:rPr>
              <a:t>What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is Spark </a:t>
            </a:r>
            <a:r>
              <a:rPr lang="en" dirty="0" smtClean="0">
                <a:latin typeface="Consolas"/>
                <a:ea typeface="Consolas"/>
                <a:cs typeface="Consolas"/>
                <a:sym typeface="Consolas"/>
              </a:rPr>
              <a:t>Streaming</a:t>
            </a:r>
            <a:r>
              <a:rPr lang="en-US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and </a:t>
            </a:r>
            <a:r>
              <a:rPr lang="en" dirty="0" smtClean="0">
                <a:latin typeface="Consolas"/>
                <a:ea typeface="Consolas"/>
                <a:cs typeface="Consolas"/>
                <a:sym typeface="Consolas"/>
              </a:rPr>
              <a:t>How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does </a:t>
            </a:r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it </a:t>
            </a:r>
            <a:r>
              <a:rPr lang="en" dirty="0" smtClean="0">
                <a:latin typeface="Consolas"/>
                <a:ea typeface="Consolas"/>
                <a:cs typeface="Consolas"/>
                <a:sym typeface="Consolas"/>
              </a:rPr>
              <a:t>work?</a:t>
            </a:r>
            <a:endParaRPr lang="en-US" dirty="0" smtClean="0">
              <a:latin typeface="Consolas"/>
              <a:ea typeface="Consolas"/>
              <a:cs typeface="Consolas"/>
              <a:sym typeface="Consolas"/>
            </a:endParaRPr>
          </a:p>
          <a:p>
            <a:pPr lvl="1"/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Spark Streaming Programming Model </a:t>
            </a:r>
          </a:p>
          <a:p>
            <a:pPr lvl="1"/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A small </a:t>
            </a:r>
            <a:r>
              <a:rPr lang="en" dirty="0" smtClean="0">
                <a:latin typeface="Consolas"/>
                <a:ea typeface="Consolas"/>
                <a:cs typeface="Consolas"/>
                <a:sym typeface="Consolas"/>
              </a:rPr>
              <a:t>example</a:t>
            </a:r>
            <a:endParaRPr lang="en" dirty="0"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Structured Steaming </a:t>
            </a:r>
            <a:endParaRPr lang="en" dirty="0">
              <a:latin typeface="Consolas"/>
              <a:ea typeface="Consolas"/>
              <a:cs typeface="Consolas"/>
              <a:sym typeface="Consolas"/>
            </a:endParaRPr>
          </a:p>
          <a:p>
            <a:pPr lvl="1"/>
            <a:r>
              <a:rPr lang="en-US" dirty="0"/>
              <a:t>Use case: IoT Device Monitoring </a:t>
            </a:r>
            <a:endParaRPr lang="en-US" dirty="0" smtClean="0"/>
          </a:p>
          <a:p>
            <a:pPr lvl="1"/>
            <a:r>
              <a:rPr lang="en-US" dirty="0" smtClean="0"/>
              <a:t>Issues of Spark </a:t>
            </a:r>
            <a:r>
              <a:rPr lang="en-US" dirty="0"/>
              <a:t>Streaming(</a:t>
            </a:r>
            <a:r>
              <a:rPr lang="en-US" dirty="0" err="1"/>
              <a:t>DStreams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Structured Streaming – Processing </a:t>
            </a:r>
            <a:r>
              <a:rPr lang="en-US" dirty="0" smtClean="0"/>
              <a:t>Modes</a:t>
            </a:r>
          </a:p>
          <a:p>
            <a:pPr lvl="1"/>
            <a:r>
              <a:rPr lang="en-US" dirty="0" smtClean="0"/>
              <a:t>Single API </a:t>
            </a:r>
            <a:r>
              <a:rPr lang="mr-IN" dirty="0"/>
              <a:t>–</a:t>
            </a:r>
            <a:r>
              <a:rPr lang="en-US" dirty="0"/>
              <a:t> Dataset/</a:t>
            </a:r>
            <a:r>
              <a:rPr lang="en-US" dirty="0" err="1"/>
              <a:t>DataFrame</a:t>
            </a:r>
            <a:r>
              <a:rPr lang="en-US" dirty="0"/>
              <a:t> </a:t>
            </a:r>
          </a:p>
          <a:p>
            <a:pPr lvl="1"/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How to define source</a:t>
            </a:r>
          </a:p>
          <a:p>
            <a:pPr lvl="1"/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Transformations in Structured Steaming </a:t>
            </a:r>
          </a:p>
          <a:p>
            <a:pPr lvl="1"/>
            <a:r>
              <a:rPr lang="en-US" dirty="0" smtClean="0">
                <a:latin typeface="Consolas"/>
                <a:ea typeface="Consolas"/>
                <a:cs typeface="Consolas"/>
                <a:sym typeface="Consolas"/>
              </a:rPr>
              <a:t>Sinks  </a:t>
            </a:r>
          </a:p>
          <a:p>
            <a:pPr lvl="1"/>
            <a:endParaRPr lang="en" dirty="0">
              <a:latin typeface="Consolas"/>
              <a:ea typeface="Consolas"/>
              <a:cs typeface="Consolas"/>
              <a:sym typeface="Consola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9757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</a:t>
            </a:r>
            <a:r>
              <a:rPr lang="en-US" dirty="0" smtClean="0"/>
              <a:t>Streaming </a:t>
            </a:r>
            <a:r>
              <a:rPr lang="en-US" dirty="0"/>
              <a:t>Query: Step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04234" cy="4604672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/>
              <a:t>from </a:t>
            </a:r>
            <a:r>
              <a:rPr lang="en-US" dirty="0" err="1"/>
              <a:t>pyspark.sql</a:t>
            </a:r>
            <a:r>
              <a:rPr lang="en-US" dirty="0"/>
              <a:t> </a:t>
            </a:r>
            <a:r>
              <a:rPr lang="en-US" b="1" dirty="0"/>
              <a:t>import </a:t>
            </a:r>
            <a:r>
              <a:rPr lang="en-US" dirty="0"/>
              <a:t>Trigger</a:t>
            </a:r>
            <a:br>
              <a:rPr lang="en-US" dirty="0"/>
            </a:br>
            <a:r>
              <a:rPr lang="en-US" dirty="0" err="1"/>
              <a:t>SparkSession</a:t>
            </a:r>
            <a:r>
              <a:rPr lang="en-US" dirty="0"/>
              <a:t> spark = </a:t>
            </a:r>
            <a:r>
              <a:rPr lang="en-US" dirty="0" err="1"/>
              <a:t>SparkSession</a:t>
            </a:r>
            <a:r>
              <a:rPr lang="mr-IN" dirty="0"/>
              <a:t>…</a:t>
            </a:r>
            <a:r>
              <a:rPr lang="en-US" dirty="0"/>
              <a:t> </a:t>
            </a: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 err="1">
                <a:solidFill>
                  <a:schemeClr val="accent1"/>
                </a:solidFill>
              </a:rPr>
              <a:t>spark.readStream</a:t>
            </a:r>
            <a:r>
              <a:rPr lang="en-US" dirty="0">
                <a:solidFill>
                  <a:schemeClr val="accent1"/>
                </a:solidFill>
              </a:rPr>
              <a:t/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.format(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b="1" dirty="0" err="1">
                <a:solidFill>
                  <a:schemeClr val="accent1"/>
                </a:solidFill>
              </a:rPr>
              <a:t>kafka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.option(</a:t>
            </a:r>
            <a:r>
              <a:rPr lang="en-US" b="1" dirty="0">
                <a:solidFill>
                  <a:schemeClr val="accent1"/>
                </a:solidFill>
              </a:rPr>
              <a:t>"subscribe"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b="1" dirty="0">
                <a:solidFill>
                  <a:schemeClr val="accent1"/>
                </a:solidFill>
              </a:rPr>
              <a:t>"input"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.load()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.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groupBy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value.cast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("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string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") as key"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agg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(count(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"*"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as "value"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dirty="0"/>
              <a:t>    </a:t>
            </a:r>
            <a:r>
              <a:rPr lang="en-US" dirty="0">
                <a:solidFill>
                  <a:schemeClr val="accent6"/>
                </a:solidFill>
              </a:rPr>
              <a:t>.</a:t>
            </a:r>
            <a:r>
              <a:rPr lang="en-US" dirty="0" err="1" smtClean="0">
                <a:solidFill>
                  <a:schemeClr val="accent6"/>
                </a:solidFill>
              </a:rPr>
              <a:t>writeStream</a:t>
            </a:r>
            <a:r>
              <a:rPr lang="en-US" dirty="0">
                <a:solidFill>
                  <a:schemeClr val="accent6"/>
                </a:solidFill>
              </a:rPr>
              <a:t>()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    .format(</a:t>
            </a:r>
            <a:r>
              <a:rPr lang="en-US" b="1" dirty="0">
                <a:solidFill>
                  <a:schemeClr val="accent6"/>
                </a:solidFill>
              </a:rPr>
              <a:t>"</a:t>
            </a:r>
            <a:r>
              <a:rPr lang="en-US" b="1" dirty="0" err="1">
                <a:solidFill>
                  <a:schemeClr val="accent6"/>
                </a:solidFill>
              </a:rPr>
              <a:t>kafka</a:t>
            </a:r>
            <a:r>
              <a:rPr lang="en-US" b="1" dirty="0">
                <a:solidFill>
                  <a:schemeClr val="accent6"/>
                </a:solidFill>
              </a:rPr>
              <a:t>"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    .option(</a:t>
            </a:r>
            <a:r>
              <a:rPr lang="en-US" b="1" dirty="0">
                <a:solidFill>
                  <a:schemeClr val="accent6"/>
                </a:solidFill>
              </a:rPr>
              <a:t>"topic"</a:t>
            </a:r>
            <a:r>
              <a:rPr lang="en-US" dirty="0">
                <a:solidFill>
                  <a:schemeClr val="accent6"/>
                </a:solidFill>
              </a:rPr>
              <a:t>, </a:t>
            </a:r>
            <a:r>
              <a:rPr lang="en-US" b="1" dirty="0">
                <a:solidFill>
                  <a:schemeClr val="accent6"/>
                </a:solidFill>
              </a:rPr>
              <a:t>"output"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/>
              <a:t>    </a:t>
            </a:r>
            <a:br>
              <a:rPr lang="en-US" dirty="0"/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.</a:t>
            </a:r>
            <a:r>
              <a:rPr lang="en-US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outputMode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(</a:t>
            </a:r>
            <a:r>
              <a:rPr lang="en-US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OutputMode.Complete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())</a:t>
            </a:r>
            <a:b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   .option(</a:t>
            </a: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</a:t>
            </a:r>
            <a:r>
              <a:rPr lang="en-US" b="1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checkpointLocation</a:t>
            </a: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, </a:t>
            </a: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"..."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b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   .start()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906637" y="1690688"/>
            <a:ext cx="509177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/>
                </a:solidFill>
              </a:rPr>
              <a:t>Sink </a:t>
            </a:r>
            <a:endParaRPr lang="en-US" sz="4000" b="1" dirty="0" smtClean="0">
              <a:solidFill>
                <a:schemeClr val="accent6"/>
              </a:solidFill>
            </a:endParaRP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Accepts </a:t>
            </a:r>
            <a:r>
              <a:rPr lang="en-US" sz="2400" dirty="0"/>
              <a:t>the output of each batch</a:t>
            </a:r>
            <a:r>
              <a:rPr lang="en-US" sz="2400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When </a:t>
            </a:r>
            <a:r>
              <a:rPr lang="en-US" sz="2400" dirty="0"/>
              <a:t>supported sinks are transactional and exactly once (Files).</a:t>
            </a:r>
          </a:p>
        </p:txBody>
      </p:sp>
      <p:sp>
        <p:nvSpPr>
          <p:cNvPr id="5" name="Right Brace 4"/>
          <p:cNvSpPr/>
          <p:nvPr/>
        </p:nvSpPr>
        <p:spPr>
          <a:xfrm>
            <a:off x="5031452" y="4286429"/>
            <a:ext cx="301220" cy="880748"/>
          </a:xfrm>
          <a:prstGeom prst="rightBrac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84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</a:t>
            </a:r>
            <a:r>
              <a:rPr lang="en-US" dirty="0" smtClean="0"/>
              <a:t>Streaming </a:t>
            </a:r>
            <a:r>
              <a:rPr lang="en-US" dirty="0"/>
              <a:t>Query: </a:t>
            </a:r>
            <a:r>
              <a:rPr lang="en-US" dirty="0" smtClean="0"/>
              <a:t>Output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80498" cy="4850478"/>
          </a:xfrm>
        </p:spPr>
        <p:txBody>
          <a:bodyPr>
            <a:normAutofit fontScale="775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/>
              <a:t>from </a:t>
            </a:r>
            <a:r>
              <a:rPr lang="en-US" dirty="0" err="1"/>
              <a:t>pyspark.sql</a:t>
            </a:r>
            <a:r>
              <a:rPr lang="en-US" dirty="0"/>
              <a:t> </a:t>
            </a:r>
            <a:r>
              <a:rPr lang="en-US" b="1" dirty="0"/>
              <a:t>import </a:t>
            </a:r>
            <a:r>
              <a:rPr lang="en-US" dirty="0" smtClean="0"/>
              <a:t>Trigger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/>
              <a:t>SparkSession</a:t>
            </a:r>
            <a:r>
              <a:rPr lang="en-US" dirty="0"/>
              <a:t> spark = </a:t>
            </a:r>
            <a:r>
              <a:rPr lang="en-US" dirty="0" err="1"/>
              <a:t>SparkSession</a:t>
            </a:r>
            <a:r>
              <a:rPr lang="mr-IN" dirty="0"/>
              <a:t>…</a:t>
            </a:r>
            <a:r>
              <a:rPr lang="en-US" dirty="0"/>
              <a:t>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err="1">
                <a:solidFill>
                  <a:schemeClr val="accent1"/>
                </a:solidFill>
              </a:rPr>
              <a:t>spark.readStream</a:t>
            </a:r>
            <a:r>
              <a:rPr lang="en-US" dirty="0">
                <a:solidFill>
                  <a:schemeClr val="accent1"/>
                </a:solidFill>
              </a:rPr>
              <a:t/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.format(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b="1" dirty="0" err="1">
                <a:solidFill>
                  <a:schemeClr val="accent1"/>
                </a:solidFill>
              </a:rPr>
              <a:t>kafka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.option(</a:t>
            </a:r>
            <a:r>
              <a:rPr lang="en-US" b="1" dirty="0">
                <a:solidFill>
                  <a:schemeClr val="accent1"/>
                </a:solidFill>
              </a:rPr>
              <a:t>"subscribe"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b="1" dirty="0">
                <a:solidFill>
                  <a:schemeClr val="accent1"/>
                </a:solidFill>
              </a:rPr>
              <a:t>"input"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.load()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groupBy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value.cast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("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string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") as key"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agg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(count(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"*"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as "value"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dirty="0"/>
              <a:t>    .</a:t>
            </a:r>
            <a:r>
              <a:rPr lang="en-US" dirty="0" err="1">
                <a:solidFill>
                  <a:schemeClr val="accent6"/>
                </a:solidFill>
              </a:rPr>
              <a:t>writeSteam</a:t>
            </a:r>
            <a:r>
              <a:rPr lang="en-US" dirty="0">
                <a:solidFill>
                  <a:schemeClr val="accent6"/>
                </a:solidFill>
              </a:rPr>
              <a:t>()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    .format(</a:t>
            </a:r>
            <a:r>
              <a:rPr lang="en-US" b="1" dirty="0">
                <a:solidFill>
                  <a:schemeClr val="accent6"/>
                </a:solidFill>
              </a:rPr>
              <a:t>"</a:t>
            </a:r>
            <a:r>
              <a:rPr lang="en-US" b="1" dirty="0" err="1">
                <a:solidFill>
                  <a:schemeClr val="accent6"/>
                </a:solidFill>
              </a:rPr>
              <a:t>kafka</a:t>
            </a:r>
            <a:r>
              <a:rPr lang="en-US" b="1" dirty="0">
                <a:solidFill>
                  <a:schemeClr val="accent6"/>
                </a:solidFill>
              </a:rPr>
              <a:t>"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    .option(</a:t>
            </a:r>
            <a:r>
              <a:rPr lang="en-US" b="1" dirty="0">
                <a:solidFill>
                  <a:schemeClr val="accent6"/>
                </a:solidFill>
              </a:rPr>
              <a:t>"topic"</a:t>
            </a:r>
            <a:r>
              <a:rPr lang="en-US" dirty="0">
                <a:solidFill>
                  <a:schemeClr val="accent6"/>
                </a:solidFill>
              </a:rPr>
              <a:t>, </a:t>
            </a:r>
            <a:r>
              <a:rPr lang="en-US" b="1" dirty="0">
                <a:solidFill>
                  <a:schemeClr val="accent6"/>
                </a:solidFill>
              </a:rPr>
              <a:t>"output"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    .trigger(</a:t>
            </a:r>
            <a:r>
              <a:rPr lang="en-US" b="1" dirty="0">
                <a:solidFill>
                  <a:srgbClr val="FFC000"/>
                </a:solidFill>
              </a:rPr>
              <a:t>" 1 minute"</a:t>
            </a:r>
            <a:r>
              <a:rPr lang="en-US" dirty="0">
                <a:solidFill>
                  <a:srgbClr val="FFC000"/>
                </a:solidFill>
              </a:rPr>
              <a:t>)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    .</a:t>
            </a:r>
            <a:r>
              <a:rPr lang="en-US" dirty="0" err="1">
                <a:solidFill>
                  <a:srgbClr val="FFC000"/>
                </a:solidFill>
              </a:rPr>
              <a:t>outputMode</a:t>
            </a:r>
            <a:r>
              <a:rPr lang="en-US" dirty="0">
                <a:solidFill>
                  <a:srgbClr val="FFC000"/>
                </a:solidFill>
              </a:rPr>
              <a:t>(</a:t>
            </a:r>
            <a:r>
              <a:rPr lang="en-US" b="1" dirty="0">
                <a:solidFill>
                  <a:srgbClr val="FFC000"/>
                </a:solidFill>
              </a:rPr>
              <a:t>"update</a:t>
            </a:r>
            <a:r>
              <a:rPr lang="en-US" b="1" dirty="0" smtClean="0">
                <a:solidFill>
                  <a:srgbClr val="FFC000"/>
                </a:solidFill>
              </a:rPr>
              <a:t>"</a:t>
            </a:r>
            <a:r>
              <a:rPr lang="en-US" dirty="0" smtClean="0">
                <a:solidFill>
                  <a:srgbClr val="FFC000"/>
                </a:solidFill>
              </a:rPr>
              <a:t>)</a:t>
            </a:r>
            <a:r>
              <a:rPr lang="en-US" dirty="0">
                <a:solidFill>
                  <a:srgbClr val="FFC000"/>
                </a:solidFill>
              </a:rPr>
              <a:t/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    .option(</a:t>
            </a:r>
            <a:r>
              <a:rPr lang="en-US" b="1" dirty="0">
                <a:solidFill>
                  <a:srgbClr val="FFC000"/>
                </a:solidFill>
              </a:rPr>
              <a:t>"</a:t>
            </a:r>
            <a:r>
              <a:rPr lang="en-US" b="1" dirty="0" err="1">
                <a:solidFill>
                  <a:srgbClr val="FFC000"/>
                </a:solidFill>
              </a:rPr>
              <a:t>checkpointLocation</a:t>
            </a:r>
            <a:r>
              <a:rPr lang="en-US" b="1" dirty="0">
                <a:solidFill>
                  <a:srgbClr val="FFC000"/>
                </a:solidFill>
              </a:rPr>
              <a:t>"</a:t>
            </a:r>
            <a:r>
              <a:rPr lang="en-US" dirty="0">
                <a:solidFill>
                  <a:srgbClr val="FFC000"/>
                </a:solidFill>
              </a:rPr>
              <a:t>, </a:t>
            </a:r>
            <a:r>
              <a:rPr lang="en-US" b="1" dirty="0">
                <a:solidFill>
                  <a:srgbClr val="FFC000"/>
                </a:solidFill>
              </a:rPr>
              <a:t>"..."</a:t>
            </a:r>
            <a:r>
              <a:rPr lang="en-US" dirty="0">
                <a:solidFill>
                  <a:srgbClr val="FFC000"/>
                </a:solidFill>
              </a:rPr>
              <a:t>)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    .start()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37051" y="1825625"/>
            <a:ext cx="572429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C000"/>
                </a:solidFill>
              </a:rPr>
              <a:t>Output mode </a:t>
            </a:r>
            <a:r>
              <a:rPr lang="en-US" sz="2400" dirty="0"/>
              <a:t>– What's output 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Complete </a:t>
            </a:r>
            <a:r>
              <a:rPr lang="en-US" sz="2400" dirty="0"/>
              <a:t>– Output the whole answer every </a:t>
            </a:r>
            <a:r>
              <a:rPr lang="en-US" sz="2400" dirty="0" smtClean="0"/>
              <a:t>time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Update </a:t>
            </a:r>
            <a:r>
              <a:rPr lang="en-US" sz="2400" dirty="0"/>
              <a:t>– Output changed rows 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Append</a:t>
            </a:r>
            <a:r>
              <a:rPr lang="en-US" sz="2400" dirty="0"/>
              <a:t>– Output new </a:t>
            </a:r>
            <a:r>
              <a:rPr lang="en-US" sz="2400" dirty="0" smtClean="0"/>
              <a:t>rows only </a:t>
            </a:r>
            <a:endParaRPr lang="en-US" sz="2400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r>
              <a:rPr lang="en-US" sz="4000" b="1" dirty="0" smtClean="0">
                <a:solidFill>
                  <a:srgbClr val="FFC000"/>
                </a:solidFill>
              </a:rPr>
              <a:t>Trigger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sz="2400" dirty="0"/>
              <a:t>– When to output 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Specified as </a:t>
            </a:r>
            <a:r>
              <a:rPr lang="en-US" sz="2400" dirty="0"/>
              <a:t>a time, eventually </a:t>
            </a:r>
            <a:r>
              <a:rPr lang="en-US" sz="2400" dirty="0" smtClean="0"/>
              <a:t>supports data </a:t>
            </a:r>
            <a:r>
              <a:rPr lang="en-US" sz="2400" dirty="0"/>
              <a:t>size 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No </a:t>
            </a:r>
            <a:r>
              <a:rPr lang="en-US" sz="2400" dirty="0"/>
              <a:t>trigger means as fast as possible</a:t>
            </a:r>
          </a:p>
        </p:txBody>
      </p:sp>
      <p:sp>
        <p:nvSpPr>
          <p:cNvPr id="5" name="Right Brace 4"/>
          <p:cNvSpPr/>
          <p:nvPr/>
        </p:nvSpPr>
        <p:spPr>
          <a:xfrm>
            <a:off x="5499104" y="5342503"/>
            <a:ext cx="328900" cy="488025"/>
          </a:xfrm>
          <a:prstGeom prst="rightBrac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9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</a:t>
            </a:r>
            <a:r>
              <a:rPr lang="en-US" dirty="0" smtClean="0"/>
              <a:t>Streaming </a:t>
            </a:r>
            <a:r>
              <a:rPr lang="en-US" dirty="0"/>
              <a:t>Query: </a:t>
            </a:r>
            <a:r>
              <a:rPr lang="en-US" dirty="0" smtClean="0"/>
              <a:t>Checkpoint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99953" cy="4351338"/>
          </a:xfrm>
        </p:spPr>
        <p:txBody>
          <a:bodyPr>
            <a:normAutofit fontScale="775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/>
              <a:t>from </a:t>
            </a:r>
            <a:r>
              <a:rPr lang="en-US" dirty="0" err="1"/>
              <a:t>pyspark.sql</a:t>
            </a:r>
            <a:r>
              <a:rPr lang="en-US" dirty="0"/>
              <a:t> </a:t>
            </a:r>
            <a:r>
              <a:rPr lang="en-US" b="1" dirty="0"/>
              <a:t>import </a:t>
            </a:r>
            <a:r>
              <a:rPr lang="en-US" dirty="0"/>
              <a:t>Trigger</a:t>
            </a:r>
            <a:br>
              <a:rPr lang="en-US" dirty="0"/>
            </a:br>
            <a:r>
              <a:rPr lang="en-US" dirty="0"/>
              <a:t> </a:t>
            </a:r>
            <a:r>
              <a:rPr lang="en-US" dirty="0" err="1"/>
              <a:t>SparkSession</a:t>
            </a:r>
            <a:r>
              <a:rPr lang="en-US" dirty="0"/>
              <a:t> spark = </a:t>
            </a:r>
            <a:r>
              <a:rPr lang="en-US" dirty="0" err="1"/>
              <a:t>SparkSession</a:t>
            </a:r>
            <a:r>
              <a:rPr lang="mr-IN" dirty="0"/>
              <a:t>… 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>
                <a:solidFill>
                  <a:schemeClr val="accent1"/>
                </a:solidFill>
              </a:rPr>
              <a:t>spark.readStream</a:t>
            </a:r>
            <a:r>
              <a:rPr lang="en-US" dirty="0">
                <a:solidFill>
                  <a:schemeClr val="accent1"/>
                </a:solidFill>
              </a:rPr>
              <a:t/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.format(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b="1" dirty="0" err="1">
                <a:solidFill>
                  <a:schemeClr val="accent1"/>
                </a:solidFill>
              </a:rPr>
              <a:t>kafka</a:t>
            </a:r>
            <a:r>
              <a:rPr lang="en-US" b="1" dirty="0">
                <a:solidFill>
                  <a:schemeClr val="accent1"/>
                </a:solidFill>
              </a:rPr>
              <a:t>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.option(</a:t>
            </a:r>
            <a:r>
              <a:rPr lang="en-US" b="1" dirty="0">
                <a:solidFill>
                  <a:schemeClr val="accent1"/>
                </a:solidFill>
              </a:rPr>
              <a:t>"subscribe"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b="1" dirty="0">
                <a:solidFill>
                  <a:schemeClr val="accent1"/>
                </a:solidFill>
              </a:rPr>
              <a:t>"input"</a:t>
            </a:r>
            <a:r>
              <a:rPr lang="en-US" dirty="0">
                <a:solidFill>
                  <a:schemeClr val="accent1"/>
                </a:solidFill>
              </a:rPr>
              <a:t>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    .load()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groupBy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value.cast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("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string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") as key"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   .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agg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(count(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"*"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as "value"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)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dirty="0"/>
              <a:t>    .</a:t>
            </a:r>
            <a:r>
              <a:rPr lang="en-US" dirty="0" err="1">
                <a:solidFill>
                  <a:schemeClr val="accent6"/>
                </a:solidFill>
              </a:rPr>
              <a:t>writeSteam</a:t>
            </a:r>
            <a:r>
              <a:rPr lang="en-US" dirty="0">
                <a:solidFill>
                  <a:schemeClr val="accent6"/>
                </a:solidFill>
              </a:rPr>
              <a:t>()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    .format(</a:t>
            </a:r>
            <a:r>
              <a:rPr lang="en-US" b="1" dirty="0">
                <a:solidFill>
                  <a:schemeClr val="accent6"/>
                </a:solidFill>
              </a:rPr>
              <a:t>"</a:t>
            </a:r>
            <a:r>
              <a:rPr lang="en-US" b="1" dirty="0" err="1">
                <a:solidFill>
                  <a:schemeClr val="accent6"/>
                </a:solidFill>
              </a:rPr>
              <a:t>kafka</a:t>
            </a:r>
            <a:r>
              <a:rPr lang="en-US" b="1" dirty="0">
                <a:solidFill>
                  <a:schemeClr val="accent6"/>
                </a:solidFill>
              </a:rPr>
              <a:t>"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    .option(</a:t>
            </a:r>
            <a:r>
              <a:rPr lang="en-US" b="1" dirty="0">
                <a:solidFill>
                  <a:schemeClr val="accent6"/>
                </a:solidFill>
              </a:rPr>
              <a:t>"topic"</a:t>
            </a:r>
            <a:r>
              <a:rPr lang="en-US" dirty="0">
                <a:solidFill>
                  <a:schemeClr val="accent6"/>
                </a:solidFill>
              </a:rPr>
              <a:t>, </a:t>
            </a:r>
            <a:r>
              <a:rPr lang="en-US" b="1" dirty="0">
                <a:solidFill>
                  <a:schemeClr val="accent6"/>
                </a:solidFill>
              </a:rPr>
              <a:t>"output"</a:t>
            </a:r>
            <a:r>
              <a:rPr lang="en-US" dirty="0">
                <a:solidFill>
                  <a:schemeClr val="accent6"/>
                </a:solidFill>
              </a:rPr>
              <a:t>)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    .trigger(</a:t>
            </a:r>
            <a:r>
              <a:rPr lang="en-US" b="1" dirty="0">
                <a:solidFill>
                  <a:srgbClr val="FFC000"/>
                </a:solidFill>
              </a:rPr>
              <a:t>" 1 minute"</a:t>
            </a:r>
            <a:r>
              <a:rPr lang="en-US" dirty="0">
                <a:solidFill>
                  <a:srgbClr val="FFC000"/>
                </a:solidFill>
              </a:rPr>
              <a:t>)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>
                <a:solidFill>
                  <a:srgbClr val="FFC000"/>
                </a:solidFill>
              </a:rPr>
              <a:t>    .</a:t>
            </a:r>
            <a:r>
              <a:rPr lang="en-US" dirty="0" err="1">
                <a:solidFill>
                  <a:srgbClr val="FFC000"/>
                </a:solidFill>
              </a:rPr>
              <a:t>outputMode</a:t>
            </a:r>
            <a:r>
              <a:rPr lang="en-US" dirty="0">
                <a:solidFill>
                  <a:srgbClr val="FFC000"/>
                </a:solidFill>
              </a:rPr>
              <a:t>(</a:t>
            </a:r>
            <a:r>
              <a:rPr lang="en-US" b="1" dirty="0">
                <a:solidFill>
                  <a:srgbClr val="FFC000"/>
                </a:solidFill>
              </a:rPr>
              <a:t>"update"</a:t>
            </a:r>
            <a:r>
              <a:rPr lang="en-US" dirty="0">
                <a:solidFill>
                  <a:srgbClr val="FFC000"/>
                </a:solidFill>
              </a:rPr>
              <a:t>)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>
                <a:solidFill>
                  <a:srgbClr val="7030A0"/>
                </a:solidFill>
              </a:rPr>
              <a:t>    .option(</a:t>
            </a:r>
            <a:r>
              <a:rPr lang="en-US" b="1" dirty="0">
                <a:solidFill>
                  <a:srgbClr val="7030A0"/>
                </a:solidFill>
              </a:rPr>
              <a:t>"</a:t>
            </a:r>
            <a:r>
              <a:rPr lang="en-US" b="1" dirty="0" err="1">
                <a:solidFill>
                  <a:srgbClr val="7030A0"/>
                </a:solidFill>
              </a:rPr>
              <a:t>checkpointLocation</a:t>
            </a:r>
            <a:r>
              <a:rPr lang="en-US" b="1" dirty="0">
                <a:solidFill>
                  <a:srgbClr val="7030A0"/>
                </a:solidFill>
              </a:rPr>
              <a:t>"</a:t>
            </a:r>
            <a:r>
              <a:rPr lang="en-US" dirty="0">
                <a:solidFill>
                  <a:srgbClr val="7030A0"/>
                </a:solidFill>
              </a:rPr>
              <a:t>, </a:t>
            </a:r>
            <a:r>
              <a:rPr lang="en-US" b="1" dirty="0">
                <a:solidFill>
                  <a:srgbClr val="7030A0"/>
                </a:solidFill>
              </a:rPr>
              <a:t>"..."</a:t>
            </a:r>
            <a:r>
              <a:rPr lang="en-US" dirty="0">
                <a:solidFill>
                  <a:srgbClr val="7030A0"/>
                </a:solidFill>
              </a:rPr>
              <a:t>)</a:t>
            </a:r>
            <a:br>
              <a:rPr lang="en-US" dirty="0">
                <a:solidFill>
                  <a:srgbClr val="7030A0"/>
                </a:solidFill>
              </a:rPr>
            </a:br>
            <a:r>
              <a:rPr lang="en-US" dirty="0">
                <a:solidFill>
                  <a:srgbClr val="7030A0"/>
                </a:solidFill>
              </a:rPr>
              <a:t>    .start()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20255" y="1780162"/>
            <a:ext cx="5615226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7030A0"/>
                </a:solidFill>
              </a:rPr>
              <a:t>Checkpoint </a:t>
            </a:r>
            <a:endParaRPr lang="en-US" sz="4000" dirty="0" smtClean="0">
              <a:solidFill>
                <a:srgbClr val="7030A0"/>
              </a:solidFill>
            </a:endParaRP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Tracks </a:t>
            </a:r>
            <a:r>
              <a:rPr lang="en-US" sz="2400" dirty="0"/>
              <a:t>the progress of a query in persistent storage 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Can </a:t>
            </a:r>
            <a:r>
              <a:rPr lang="en-US" sz="2400" dirty="0"/>
              <a:t>be used to restart the query if there is a failure. </a:t>
            </a: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>
                <a:solidFill>
                  <a:schemeClr val="accent4"/>
                </a:solidFill>
              </a:rPr>
              <a:t>trigger</a:t>
            </a:r>
            <a:r>
              <a:rPr lang="en-US" sz="2400" dirty="0">
                <a:solidFill>
                  <a:schemeClr val="accent4"/>
                </a:solidFill>
              </a:rPr>
              <a:t>( Trigger. </a:t>
            </a:r>
            <a:r>
              <a:rPr lang="en-US" sz="2400" dirty="0" err="1">
                <a:solidFill>
                  <a:schemeClr val="accent4"/>
                </a:solidFill>
              </a:rPr>
              <a:t>Continunous</a:t>
            </a:r>
            <a:r>
              <a:rPr lang="en-US" sz="2400" dirty="0">
                <a:solidFill>
                  <a:schemeClr val="accent4"/>
                </a:solidFill>
              </a:rPr>
              <a:t>(“ 1 second”))</a:t>
            </a:r>
          </a:p>
        </p:txBody>
      </p:sp>
      <p:sp>
        <p:nvSpPr>
          <p:cNvPr id="5" name="Right Brace 4"/>
          <p:cNvSpPr/>
          <p:nvPr/>
        </p:nvSpPr>
        <p:spPr>
          <a:xfrm>
            <a:off x="5379921" y="5313406"/>
            <a:ext cx="328900" cy="471134"/>
          </a:xfrm>
          <a:prstGeom prst="rightBrace">
            <a:avLst/>
          </a:prstGeom>
          <a:ln w="381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168345" y="4981267"/>
            <a:ext cx="1927655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936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/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Exercise 01 Network Word count</a:t>
            </a:r>
          </a:p>
          <a:p>
            <a:r>
              <a:rPr lang="en-US" dirty="0"/>
              <a:t>Exercise </a:t>
            </a:r>
            <a:r>
              <a:rPr lang="en-US" dirty="0" smtClean="0"/>
              <a:t>02 Kafka Word count</a:t>
            </a:r>
            <a:endParaRPr lang="en-US" dirty="0"/>
          </a:p>
          <a:p>
            <a:r>
              <a:rPr lang="en-US" dirty="0" smtClean="0"/>
              <a:t>Exercise 03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987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Underneath the Hood</a:t>
            </a:r>
          </a:p>
        </p:txBody>
      </p:sp>
    </p:spTree>
    <p:extLst>
      <p:ext uri="{BB962C8B-B14F-4D97-AF65-F5344CB8AC3E}">
        <p14:creationId xmlns:p14="http://schemas.microsoft.com/office/powerpoint/2010/main" val="1839440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Execution on Spark SQL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172" y="1835457"/>
            <a:ext cx="4412701" cy="2480904"/>
          </a:xfrm>
        </p:spPr>
      </p:pic>
    </p:spTree>
    <p:extLst>
      <p:ext uri="{BB962C8B-B14F-4D97-AF65-F5344CB8AC3E}">
        <p14:creationId xmlns:p14="http://schemas.microsoft.com/office/powerpoint/2010/main" val="1228598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Execution on Spark SQL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596" y="1825625"/>
            <a:ext cx="77388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15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Execution on Spark SQL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596" y="1825625"/>
            <a:ext cx="77388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Execution on Spark SQL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8911" y="1825625"/>
            <a:ext cx="859417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4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Continues Incremental Execution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106" y="1825625"/>
            <a:ext cx="9011787" cy="4351338"/>
          </a:xfrm>
        </p:spPr>
      </p:pic>
    </p:spTree>
    <p:extLst>
      <p:ext uri="{BB962C8B-B14F-4D97-AF65-F5344CB8AC3E}">
        <p14:creationId xmlns:p14="http://schemas.microsoft.com/office/powerpoint/2010/main" val="27252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 descr="downloa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2025" y="737419"/>
            <a:ext cx="7097046" cy="4467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3400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Continues Incremental Execution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90" y="1825625"/>
            <a:ext cx="9567620" cy="4351338"/>
          </a:xfrm>
        </p:spPr>
      </p:pic>
    </p:spTree>
    <p:extLst>
      <p:ext uri="{BB962C8B-B14F-4D97-AF65-F5344CB8AC3E}">
        <p14:creationId xmlns:p14="http://schemas.microsoft.com/office/powerpoint/2010/main" val="7393013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Continues Incremental Execution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2184" y="1825625"/>
            <a:ext cx="866763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926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 Structured Streaming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50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Many use cases require aggregate statistics by event time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	</a:t>
            </a:r>
            <a:r>
              <a:rPr lang="en-US" dirty="0" smtClean="0"/>
              <a:t>E.g</a:t>
            </a:r>
            <a:r>
              <a:rPr lang="en-US" dirty="0"/>
              <a:t>. what's the #errors in each system in the 1 hour windows?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Many </a:t>
            </a:r>
            <a:r>
              <a:rPr lang="en-US" dirty="0"/>
              <a:t>challenges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	</a:t>
            </a:r>
            <a:r>
              <a:rPr lang="en-US" dirty="0" smtClean="0"/>
              <a:t>Extracting </a:t>
            </a:r>
            <a:r>
              <a:rPr lang="en-US" dirty="0"/>
              <a:t>event time from data, handling late, out-of-order data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/>
              <a:t>DStream</a:t>
            </a:r>
            <a:r>
              <a:rPr lang="en-US" dirty="0" smtClean="0"/>
              <a:t> </a:t>
            </a:r>
            <a:r>
              <a:rPr lang="en-US" dirty="0"/>
              <a:t>APIs were insufficient for event-time stuff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7831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Time Aggregations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Windowing is just another type of grouping in </a:t>
            </a:r>
            <a:r>
              <a:rPr lang="en-US" dirty="0" err="1"/>
              <a:t>Struct</a:t>
            </a:r>
            <a:r>
              <a:rPr lang="en-US" dirty="0"/>
              <a:t>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Streaming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number </a:t>
            </a:r>
            <a:r>
              <a:rPr lang="en-US" dirty="0"/>
              <a:t>of records every hour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parsedData</a:t>
            </a:r>
            <a:r>
              <a:rPr lang="en-US" dirty="0" smtClean="0"/>
              <a:t> </a:t>
            </a:r>
            <a:r>
              <a:rPr lang="en-US" dirty="0"/>
              <a:t>.</a:t>
            </a:r>
            <a:r>
              <a:rPr lang="en-US" dirty="0" err="1"/>
              <a:t>groupBy</a:t>
            </a:r>
            <a:r>
              <a:rPr lang="en-US" dirty="0"/>
              <a:t>(window("timestamp","1 hour")) .count()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/>
              <a:t>avg</a:t>
            </a:r>
            <a:r>
              <a:rPr lang="en-US" dirty="0"/>
              <a:t> signal strength of each device every 10 </a:t>
            </a:r>
            <a:r>
              <a:rPr lang="en-US" dirty="0" smtClean="0"/>
              <a:t>mins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parsedData</a:t>
            </a:r>
            <a:r>
              <a:rPr lang="en-US" dirty="0"/>
              <a:t> .</a:t>
            </a:r>
            <a:r>
              <a:rPr lang="en-US" dirty="0" err="1"/>
              <a:t>groupBy</a:t>
            </a:r>
            <a:r>
              <a:rPr lang="en-US" dirty="0"/>
              <a:t>( "device", window("timestamp","10 mins")) .</a:t>
            </a:r>
            <a:r>
              <a:rPr lang="en-US" dirty="0" err="1"/>
              <a:t>avg</a:t>
            </a:r>
            <a:r>
              <a:rPr lang="en-US" dirty="0"/>
              <a:t>("signal")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Support </a:t>
            </a:r>
            <a:r>
              <a:rPr lang="en-US" dirty="0"/>
              <a:t>UDAFs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4773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Stateful</a:t>
            </a:r>
            <a:r>
              <a:rPr lang="en-US" dirty="0"/>
              <a:t> Processing for Aggregations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29516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Aggregates </a:t>
            </a:r>
            <a:r>
              <a:rPr lang="en-US" dirty="0"/>
              <a:t>has to be saved as distributed state between triggers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Each </a:t>
            </a:r>
            <a:r>
              <a:rPr lang="en-US" dirty="0"/>
              <a:t>trigger reads previous state and writes updated state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State </a:t>
            </a:r>
            <a:r>
              <a:rPr lang="en-US" dirty="0"/>
              <a:t>stored in memory, backed by write ahead log in HDFS/S3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Fault-tolerant</a:t>
            </a:r>
            <a:r>
              <a:rPr lang="en-US" dirty="0"/>
              <a:t>, exactly-once guarantee! 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0898" y="1825625"/>
            <a:ext cx="407022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114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Automatically handles Late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64742" cy="2943020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Keeping </a:t>
            </a:r>
            <a:r>
              <a:rPr lang="en-US" dirty="0"/>
              <a:t>state allows late data to update counts of old windows red = state updated with late data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384" y="1933303"/>
            <a:ext cx="6940616" cy="273485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200" y="5278764"/>
            <a:ext cx="42647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/>
              <a:t>But size of the state increases indefinitely if old windows are not dropped</a:t>
            </a:r>
          </a:p>
        </p:txBody>
      </p:sp>
      <p:sp>
        <p:nvSpPr>
          <p:cNvPr id="6" name="Rectangle 5"/>
          <p:cNvSpPr/>
          <p:nvPr/>
        </p:nvSpPr>
        <p:spPr>
          <a:xfrm>
            <a:off x="6589321" y="5278764"/>
            <a:ext cx="42647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 smtClean="0"/>
              <a:t>Red = </a:t>
            </a:r>
            <a:r>
              <a:rPr lang="en-US" smtClean="0"/>
              <a:t>state updated with late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1442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Watermarking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26394" cy="4351338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Watermark </a:t>
            </a:r>
            <a:r>
              <a:rPr lang="en-US" dirty="0"/>
              <a:t>- moving threshold of how late data is expected to be and when to drop old state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Trails </a:t>
            </a:r>
            <a:r>
              <a:rPr lang="en-US" dirty="0"/>
              <a:t>behind max event time seen by the engine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Watermark </a:t>
            </a:r>
            <a:r>
              <a:rPr lang="en-US" dirty="0"/>
              <a:t>delay = trailing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380" y="1690688"/>
            <a:ext cx="3518406" cy="404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0162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Watermarking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926394" cy="4351338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Watermark </a:t>
            </a:r>
            <a:r>
              <a:rPr lang="en-US" dirty="0"/>
              <a:t>- moving threshold of how late data is expected to be and when to drop old state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Trails </a:t>
            </a:r>
            <a:r>
              <a:rPr lang="en-US" dirty="0"/>
              <a:t>behind max event time seen by the engine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Watermark </a:t>
            </a:r>
            <a:r>
              <a:rPr lang="en-US" dirty="0"/>
              <a:t>delay = trailing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380" y="1690688"/>
            <a:ext cx="3518406" cy="4049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8315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Watermarking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05748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Data newer than watermark may be late, but allowed to aggregate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Data </a:t>
            </a:r>
            <a:r>
              <a:rPr lang="en-US" dirty="0"/>
              <a:t>older than watermark is "too late" and dropped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Windows </a:t>
            </a:r>
            <a:r>
              <a:rPr lang="en-US" dirty="0"/>
              <a:t>older than watermark automatically deleted to limit the amount of intermediate </a:t>
            </a:r>
            <a:r>
              <a:rPr lang="en-US" dirty="0" smtClean="0"/>
              <a:t>state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9026013" y="2349910"/>
            <a:ext cx="0" cy="2192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8101781" y="2831690"/>
            <a:ext cx="1887793" cy="98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165691" y="3898492"/>
            <a:ext cx="1887793" cy="98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495071" y="1825625"/>
            <a:ext cx="1494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event </a:t>
            </a:r>
            <a:r>
              <a:rPr lang="en-US" dirty="0" smtClean="0"/>
              <a:t>time 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823588" y="2425258"/>
            <a:ext cx="193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max </a:t>
            </a:r>
            <a:r>
              <a:rPr lang="en-US" dirty="0" smtClean="0"/>
              <a:t>event time 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956323" y="4040748"/>
            <a:ext cx="1936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watermark 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242322" y="4040748"/>
            <a:ext cx="19369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 older than watermark not expected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907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 descr="streaming-arch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834" y="2698201"/>
            <a:ext cx="9910333" cy="37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Shape 60"/>
          <p:cNvSpPr txBox="1"/>
          <p:nvPr/>
        </p:nvSpPr>
        <p:spPr>
          <a:xfrm>
            <a:off x="974000" y="312200"/>
            <a:ext cx="10166800" cy="2601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4000" dirty="0">
                <a:latin typeface="Consolas"/>
                <a:ea typeface="Consolas"/>
                <a:cs typeface="Consolas"/>
                <a:sym typeface="Consolas"/>
              </a:rPr>
              <a:t>What is Spark Streaming?</a:t>
            </a:r>
          </a:p>
          <a:p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609585" indent="-304792">
              <a:buFont typeface="Consolas"/>
              <a:buChar char="➔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Receive data streams from input sources, process them in a cluster, push out to databases/ dashboards</a:t>
            </a:r>
          </a:p>
          <a:p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609585" indent="-304792">
              <a:buFont typeface="Consolas"/>
              <a:buChar char="➔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Scalable, fault-tolerant, second-scale latencies</a:t>
            </a:r>
          </a:p>
        </p:txBody>
      </p:sp>
    </p:spTree>
    <p:extLst>
      <p:ext uri="{BB962C8B-B14F-4D97-AF65-F5344CB8AC3E}">
        <p14:creationId xmlns:p14="http://schemas.microsoft.com/office/powerpoint/2010/main" val="1729072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Watermarking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23271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/>
              <a:t>parsedData</a:t>
            </a:r>
            <a:r>
              <a:rPr lang="en-US" dirty="0" smtClean="0"/>
              <a:t> </a:t>
            </a:r>
            <a:r>
              <a:rPr lang="en-US" dirty="0"/>
              <a:t>.</a:t>
            </a:r>
            <a:r>
              <a:rPr lang="en-US" dirty="0" err="1"/>
              <a:t>withWatermark</a:t>
            </a:r>
            <a:r>
              <a:rPr lang="en-US" dirty="0"/>
              <a:t>("timestamp", "10 minutes") .</a:t>
            </a:r>
            <a:r>
              <a:rPr lang="en-US" dirty="0" err="1"/>
              <a:t>groupBy</a:t>
            </a:r>
            <a:r>
              <a:rPr lang="en-US" dirty="0"/>
              <a:t>(window("timestamp","5 minutes")) .count() 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Useful </a:t>
            </a:r>
            <a:r>
              <a:rPr lang="en-US" dirty="0"/>
              <a:t>only in </a:t>
            </a:r>
            <a:r>
              <a:rPr lang="en-US" dirty="0" err="1"/>
              <a:t>stateful</a:t>
            </a:r>
            <a:r>
              <a:rPr lang="en-US" dirty="0"/>
              <a:t> operations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Ignored </a:t>
            </a:r>
            <a:r>
              <a:rPr lang="en-US" dirty="0"/>
              <a:t>in non-</a:t>
            </a:r>
            <a:r>
              <a:rPr lang="en-US" dirty="0" err="1"/>
              <a:t>stateful</a:t>
            </a:r>
            <a:r>
              <a:rPr lang="en-US" dirty="0"/>
              <a:t> streaming queries and batch queries watermark delay of 10 mins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946" y="1567542"/>
            <a:ext cx="3651001" cy="431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5945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Watermarking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8664" y="1825625"/>
            <a:ext cx="893467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0322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 </a:t>
            </a:r>
            <a:r>
              <a:rPr lang="en-US" dirty="0"/>
              <a:t>separation of concerns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7510" y="1978025"/>
            <a:ext cx="5968180" cy="4351338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 smtClean="0"/>
              <a:t>parsedData</a:t>
            </a:r>
            <a:r>
              <a:rPr lang="en-US" dirty="0" smtClean="0"/>
              <a:t> </a:t>
            </a:r>
            <a:r>
              <a:rPr lang="en-US" dirty="0"/>
              <a:t>.</a:t>
            </a:r>
            <a:r>
              <a:rPr lang="en-US" dirty="0" err="1"/>
              <a:t>withWatermark</a:t>
            </a:r>
            <a:r>
              <a:rPr lang="en-US" dirty="0"/>
              <a:t>("timestamp", "10 minutes") .</a:t>
            </a:r>
            <a:r>
              <a:rPr lang="en-US" dirty="0" err="1"/>
              <a:t>groupBy</a:t>
            </a:r>
            <a:r>
              <a:rPr lang="en-US" dirty="0"/>
              <a:t>(window("timestamp","5 minutes")) .count() .</a:t>
            </a:r>
            <a:r>
              <a:rPr lang="en-US" dirty="0" err="1"/>
              <a:t>writeStream</a:t>
            </a:r>
            <a:r>
              <a:rPr lang="en-US" dirty="0"/>
              <a:t> .trigger("10 seconds") .start() </a:t>
            </a:r>
            <a:endParaRPr lang="en-US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5"/>
            <a:ext cx="50169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u="sng" dirty="0" smtClean="0"/>
              <a:t>Query Semantics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dirty="0" smtClean="0"/>
              <a:t>How to group data by time? (same for batch &amp; streaming)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u="sng" dirty="0" smtClean="0"/>
              <a:t>Processing Details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dirty="0" smtClean="0"/>
              <a:t>How late can data be?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dirty="0" smtClean="0"/>
              <a:t>How often to emit updates?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2224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Interesting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874342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Streaming Deduplication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 Watermarks </a:t>
            </a:r>
            <a:r>
              <a:rPr lang="en-US" dirty="0"/>
              <a:t>to limit state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Joins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Stream-batch </a:t>
            </a:r>
            <a:r>
              <a:rPr lang="en-US" dirty="0"/>
              <a:t>joins supported, </a:t>
            </a:r>
            <a:r>
              <a:rPr lang="en-US" dirty="0" smtClean="0"/>
              <a:t>stream-stream </a:t>
            </a:r>
            <a:r>
              <a:rPr lang="en-US" dirty="0"/>
              <a:t>joins coming in 2.3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Arbitrary </a:t>
            </a:r>
            <a:r>
              <a:rPr lang="en-US" dirty="0" err="1"/>
              <a:t>Stateful</a:t>
            </a:r>
            <a:r>
              <a:rPr lang="en-US" dirty="0"/>
              <a:t> Processing [</a:t>
            </a:r>
            <a:r>
              <a:rPr lang="en-US" dirty="0" err="1" smtClean="0"/>
              <a:t>map|flatMap</a:t>
            </a:r>
            <a:r>
              <a:rPr lang="en-US" dirty="0" smtClean="0"/>
              <a:t>]</a:t>
            </a:r>
            <a:r>
              <a:rPr lang="en-US" dirty="0" err="1" smtClean="0"/>
              <a:t>GroupsWithState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712542" y="1825625"/>
            <a:ext cx="586985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err="1"/>
              <a:t>parsedData.dropDuplicates</a:t>
            </a:r>
            <a:r>
              <a:rPr lang="en-US" dirty="0"/>
              <a:t>("</a:t>
            </a:r>
            <a:r>
              <a:rPr lang="en-US" dirty="0" err="1"/>
              <a:t>eventId</a:t>
            </a:r>
            <a:r>
              <a:rPr lang="en-US" dirty="0"/>
              <a:t>")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dirty="0" err="1" smtClean="0"/>
              <a:t>parsedData.join</a:t>
            </a:r>
            <a:r>
              <a:rPr lang="en-US" dirty="0" smtClean="0"/>
              <a:t>(</a:t>
            </a:r>
            <a:r>
              <a:rPr lang="en-US" dirty="0" err="1" smtClean="0"/>
              <a:t>batchData</a:t>
            </a:r>
            <a:r>
              <a:rPr lang="en-US" dirty="0" smtClean="0"/>
              <a:t>, "device")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dirty="0" err="1" smtClean="0"/>
              <a:t>ds.groupByKey</a:t>
            </a:r>
            <a:r>
              <a:rPr lang="en-US" dirty="0" smtClean="0"/>
              <a:t>(_.id) .</a:t>
            </a:r>
            <a:r>
              <a:rPr lang="en-US" dirty="0" err="1" smtClean="0"/>
              <a:t>mapGroupsWithState</a:t>
            </a:r>
            <a:r>
              <a:rPr lang="en-US" dirty="0" smtClean="0"/>
              <a:t> (</a:t>
            </a:r>
            <a:r>
              <a:rPr lang="en-US" dirty="0" err="1" smtClean="0"/>
              <a:t>timeoutConf</a:t>
            </a:r>
            <a:r>
              <a:rPr lang="en-US" dirty="0" smtClean="0"/>
              <a:t>) (</a:t>
            </a:r>
            <a:r>
              <a:rPr lang="en-US" dirty="0" err="1" smtClean="0"/>
              <a:t>mappingWithStateFunc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1243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Streaming 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169310" cy="4351338"/>
          </a:xfrm>
        </p:spPr>
        <p:txBody>
          <a:bodyPr>
            <a:normAutofit fontScale="92500"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Get </a:t>
            </a:r>
            <a:r>
              <a:rPr lang="en-US" dirty="0"/>
              <a:t>last progress of the streaming query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Current </a:t>
            </a:r>
            <a:r>
              <a:rPr lang="en-US" dirty="0"/>
              <a:t>input and processing rates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Current </a:t>
            </a:r>
            <a:r>
              <a:rPr lang="en-US" dirty="0"/>
              <a:t>processed offsets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Current </a:t>
            </a:r>
            <a:r>
              <a:rPr lang="en-US" dirty="0"/>
              <a:t>state metrics 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/>
              <a:t>Get </a:t>
            </a:r>
            <a:r>
              <a:rPr lang="en-US" dirty="0"/>
              <a:t>progress asynchronously through by registering your own </a:t>
            </a:r>
            <a:r>
              <a:rPr lang="en-US" dirty="0" err="1"/>
              <a:t>StreamingQueryListener</a:t>
            </a:r>
            <a:r>
              <a:rPr lang="en-US" dirty="0"/>
              <a:t> new </a:t>
            </a:r>
            <a:r>
              <a:rPr lang="en-US" dirty="0" err="1" smtClean="0"/>
              <a:t>StreamingQueryListener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84490" y="1825625"/>
            <a:ext cx="51693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Arial"/>
              <a:buNone/>
            </a:pPr>
            <a:r>
              <a:rPr lang="en-US" dirty="0" smtClean="0"/>
              <a:t>{ </a:t>
            </a: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onQueryStart</a:t>
            </a:r>
            <a:r>
              <a:rPr lang="en-US" dirty="0" smtClean="0"/>
              <a:t>(...) </a:t>
            </a: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onQueryProgress</a:t>
            </a:r>
            <a:r>
              <a:rPr lang="en-US" dirty="0" smtClean="0"/>
              <a:t>(...) </a:t>
            </a:r>
            <a:r>
              <a:rPr lang="en-US" dirty="0" err="1" smtClean="0"/>
              <a:t>def</a:t>
            </a:r>
            <a:r>
              <a:rPr lang="en-US" dirty="0" smtClean="0"/>
              <a:t> </a:t>
            </a:r>
            <a:r>
              <a:rPr lang="en-US" dirty="0" err="1" smtClean="0"/>
              <a:t>onQueryTermination</a:t>
            </a:r>
            <a:r>
              <a:rPr lang="en-US" dirty="0" smtClean="0"/>
              <a:t>(...) } </a:t>
            </a:r>
            <a:r>
              <a:rPr lang="en-US" dirty="0" err="1" smtClean="0"/>
              <a:t>streamingQuery.lastProgress</a:t>
            </a:r>
            <a:r>
              <a:rPr lang="en-US" dirty="0" smtClean="0"/>
              <a:t>() { ... "</a:t>
            </a:r>
            <a:r>
              <a:rPr lang="en-US" dirty="0" err="1" smtClean="0"/>
              <a:t>inputRowsPerSecond</a:t>
            </a:r>
            <a:r>
              <a:rPr lang="en-US" dirty="0" smtClean="0"/>
              <a:t>" : 10024.225210926405, "</a:t>
            </a:r>
            <a:r>
              <a:rPr lang="en-US" dirty="0" err="1" smtClean="0"/>
              <a:t>processedRowsPerSecond</a:t>
            </a:r>
            <a:r>
              <a:rPr lang="en-US" dirty="0" smtClean="0"/>
              <a:t>" : 10063.737001006373, "</a:t>
            </a:r>
            <a:r>
              <a:rPr lang="en-US" dirty="0" err="1" smtClean="0"/>
              <a:t>durationMs</a:t>
            </a:r>
            <a:r>
              <a:rPr lang="en-US" dirty="0" smtClean="0"/>
              <a:t>" : { ... }, "sources" : [ ... ], "sink" : { ... } ...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929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Shape 65" descr="streaming-flo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368" y="4020594"/>
            <a:ext cx="11785597" cy="263002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/>
        </p:nvSpPr>
        <p:spPr>
          <a:xfrm>
            <a:off x="520367" y="325567"/>
            <a:ext cx="11287600" cy="39360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en" sz="4000" dirty="0">
                <a:latin typeface="Consolas"/>
                <a:ea typeface="Consolas"/>
                <a:cs typeface="Consolas"/>
                <a:sym typeface="Consolas"/>
              </a:rPr>
              <a:t>How does Spark Streaming work? </a:t>
            </a:r>
          </a:p>
          <a:p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609585" indent="-304792">
              <a:buFont typeface="Consolas"/>
              <a:buChar char="➔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Chop up data streams into batches of few secs</a:t>
            </a:r>
          </a:p>
          <a:p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609585" indent="-304792">
              <a:buFont typeface="Consolas"/>
              <a:buChar char="➔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Spark treats each batch of data as RDDs and processes them using RDD operations</a:t>
            </a:r>
          </a:p>
          <a:p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609585" indent="-304792">
              <a:buFont typeface="Consolas"/>
              <a:buChar char="➔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Processed results are pushed out in batches</a:t>
            </a:r>
          </a:p>
        </p:txBody>
      </p:sp>
    </p:spTree>
    <p:extLst>
      <p:ext uri="{BB962C8B-B14F-4D97-AF65-F5344CB8AC3E}">
        <p14:creationId xmlns:p14="http://schemas.microsoft.com/office/powerpoint/2010/main" val="429761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/>
        </p:nvSpPr>
        <p:spPr>
          <a:xfrm>
            <a:off x="413600" y="296200"/>
            <a:ext cx="11434400" cy="63244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pPr algn="ctr"/>
            <a:r>
              <a:rPr lang="en" sz="4000" dirty="0">
                <a:latin typeface="Consolas"/>
                <a:ea typeface="Consolas"/>
                <a:cs typeface="Consolas"/>
                <a:sym typeface="Consolas"/>
              </a:rPr>
              <a:t>Spark Streaming Programming Model </a:t>
            </a:r>
          </a:p>
          <a:p>
            <a:pPr algn="ctr"/>
            <a:endParaRPr sz="4000" dirty="0">
              <a:latin typeface="Consolas"/>
              <a:ea typeface="Consolas"/>
              <a:cs typeface="Consolas"/>
              <a:sym typeface="Consolas"/>
            </a:endParaRPr>
          </a:p>
          <a:p>
            <a:pPr marL="609585" indent="-457189">
              <a:buSzPct val="100000"/>
              <a:buFont typeface="Consolas"/>
              <a:buChar char="➔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Discretized Stream (</a:t>
            </a:r>
            <a:r>
              <a:rPr lang="en" sz="2400" dirty="0" err="1">
                <a:latin typeface="Consolas"/>
                <a:ea typeface="Consolas"/>
                <a:cs typeface="Consolas"/>
                <a:sym typeface="Consolas"/>
              </a:rPr>
              <a:t>DStream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1219170" lvl="1" indent="-457189">
              <a:buSzPct val="100000"/>
              <a:buFont typeface="Consolas"/>
              <a:buChar char="◆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Represents a stream of data</a:t>
            </a:r>
          </a:p>
          <a:p>
            <a:pPr marL="1219170" lvl="1" indent="-457189">
              <a:buSzPct val="100000"/>
              <a:buFont typeface="Consolas"/>
              <a:buChar char="◆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Implemented as a sequence of RDDs</a:t>
            </a:r>
          </a:p>
          <a:p>
            <a:pPr marL="609585"/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609585"/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609585" indent="-457189">
              <a:buSzPct val="100000"/>
              <a:buFont typeface="Consolas"/>
              <a:buChar char="➔"/>
            </a:pPr>
            <a:r>
              <a:rPr lang="en" sz="2400" dirty="0" err="1">
                <a:latin typeface="Consolas"/>
                <a:ea typeface="Consolas"/>
                <a:cs typeface="Consolas"/>
                <a:sym typeface="Consolas"/>
              </a:rPr>
              <a:t>DStreams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 API very similar to RDD API</a:t>
            </a:r>
          </a:p>
          <a:p>
            <a:pPr marL="1219170" lvl="1" indent="-457189">
              <a:buSzPct val="100000"/>
              <a:buFont typeface="Consolas"/>
              <a:buChar char="◆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Functional APIs in Scala, Java, Python</a:t>
            </a:r>
          </a:p>
          <a:p>
            <a:pPr marL="1219170" lvl="1" indent="-457189">
              <a:buSzPct val="100000"/>
              <a:buFont typeface="Consolas"/>
              <a:buChar char="◆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Create input </a:t>
            </a:r>
            <a:r>
              <a:rPr lang="en" sz="2400" dirty="0" err="1">
                <a:latin typeface="Consolas"/>
                <a:ea typeface="Consolas"/>
                <a:cs typeface="Consolas"/>
                <a:sym typeface="Consolas"/>
              </a:rPr>
              <a:t>DStreams</a:t>
            </a: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 from different sources</a:t>
            </a:r>
          </a:p>
          <a:p>
            <a:pPr marL="1219170" lvl="1" indent="-457189">
              <a:buSzPct val="100000"/>
              <a:buFont typeface="Consolas"/>
              <a:buChar char="◆"/>
            </a:pPr>
            <a:r>
              <a:rPr lang="en" sz="2400" dirty="0">
                <a:latin typeface="Consolas"/>
                <a:ea typeface="Consolas"/>
                <a:cs typeface="Consolas"/>
                <a:sym typeface="Consolas"/>
              </a:rPr>
              <a:t>Apply parallel operations</a:t>
            </a:r>
          </a:p>
        </p:txBody>
      </p:sp>
    </p:spTree>
    <p:extLst>
      <p:ext uri="{BB962C8B-B14F-4D97-AF65-F5344CB8AC3E}">
        <p14:creationId xmlns:p14="http://schemas.microsoft.com/office/powerpoint/2010/main" val="49236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/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Exercise </a:t>
            </a:r>
            <a:r>
              <a:rPr lang="en-US" dirty="0" smtClean="0"/>
              <a:t>00 </a:t>
            </a:r>
            <a:r>
              <a:rPr lang="en-US" dirty="0" err="1" smtClean="0"/>
              <a:t>DStream</a:t>
            </a:r>
            <a:r>
              <a:rPr lang="en-US" dirty="0" smtClean="0"/>
              <a:t> Network </a:t>
            </a:r>
            <a:r>
              <a:rPr lang="en-US" dirty="0"/>
              <a:t>Word count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55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IoT Device Monitoring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2681" y="4082018"/>
            <a:ext cx="1285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IoT events from Kafka</a:t>
            </a:r>
            <a:endParaRPr lang="en-US" dirty="0"/>
          </a:p>
        </p:txBody>
      </p:sp>
      <p:sp>
        <p:nvSpPr>
          <p:cNvPr id="6" name="Can 5"/>
          <p:cNvSpPr/>
          <p:nvPr/>
        </p:nvSpPr>
        <p:spPr>
          <a:xfrm>
            <a:off x="8328455" y="3991233"/>
            <a:ext cx="988540" cy="741405"/>
          </a:xfrm>
          <a:prstGeom prst="can">
            <a:avLst>
              <a:gd name="adj" fmla="val 41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486401" y="5007782"/>
            <a:ext cx="37843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ETL process into long term storage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Performs </a:t>
            </a:r>
            <a:r>
              <a:rPr lang="en-US" dirty="0"/>
              <a:t>Data </a:t>
            </a:r>
            <a:r>
              <a:rPr lang="en-US" dirty="0" smtClean="0"/>
              <a:t>Enrichment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Processing </a:t>
            </a:r>
            <a:r>
              <a:rPr lang="en-US" dirty="0"/>
              <a:t>Feature Extraction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Prevent data loss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Prevent duplicates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3496963" y="4458111"/>
            <a:ext cx="840259" cy="939114"/>
          </a:xfrm>
          <a:prstGeom prst="downArrow">
            <a:avLst>
              <a:gd name="adj1" fmla="val 38235"/>
              <a:gd name="adj2" fmla="val 5000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452946" y="5405731"/>
            <a:ext cx="31633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Status monitoring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Aggregate on Windows on event time for DE and FE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Handle late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4" name="Down Arrow 13"/>
          <p:cNvSpPr/>
          <p:nvPr/>
        </p:nvSpPr>
        <p:spPr>
          <a:xfrm flipV="1">
            <a:off x="5489553" y="3151178"/>
            <a:ext cx="840259" cy="1019434"/>
          </a:xfrm>
          <a:prstGeom prst="downArrow">
            <a:avLst>
              <a:gd name="adj1" fmla="val 38235"/>
              <a:gd name="adj2" fmla="val 50000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014782" y="1794124"/>
            <a:ext cx="30026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Anomaly detection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Learn models offline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  online + continues learning </a:t>
            </a:r>
          </a:p>
          <a:p>
            <a:endParaRPr lang="en-US" dirty="0"/>
          </a:p>
        </p:txBody>
      </p:sp>
      <p:sp>
        <p:nvSpPr>
          <p:cNvPr id="16" name="Bent Arrow 15"/>
          <p:cNvSpPr/>
          <p:nvPr/>
        </p:nvSpPr>
        <p:spPr>
          <a:xfrm flipH="1">
            <a:off x="7706497" y="1965832"/>
            <a:ext cx="1326291" cy="1883709"/>
          </a:xfrm>
          <a:prstGeom prst="ben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Bent Arrow 16"/>
          <p:cNvSpPr/>
          <p:nvPr/>
        </p:nvSpPr>
        <p:spPr>
          <a:xfrm rot="5400000">
            <a:off x="9377615" y="4279692"/>
            <a:ext cx="1542802" cy="1416909"/>
          </a:xfrm>
          <a:prstGeom prst="ben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440562" y="5759548"/>
            <a:ext cx="2347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Interactively debug issues 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consistency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2347784" y="3849541"/>
            <a:ext cx="5745892" cy="9695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e</a:t>
            </a:r>
            <a:r>
              <a:rPr lang="en-US" smtClean="0"/>
              <a:t>vents </a:t>
            </a:r>
            <a:r>
              <a:rPr lang="en-US" dirty="0" smtClean="0"/>
              <a:t>stream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6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/>
      <p:bldP spid="14" grpId="0" animBg="1"/>
      <p:bldP spid="15" grpId="0"/>
      <p:bldP spid="16" grpId="0" animBg="1"/>
      <p:bldP spid="17" grpId="0" animBg="1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Pain points with Spark Streaming(</a:t>
            </a:r>
            <a:r>
              <a:rPr lang="en-US" dirty="0" err="1" smtClean="0"/>
              <a:t>DStreams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4114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Processing with event-time, dealing with late data </a:t>
            </a:r>
          </a:p>
          <a:p>
            <a:pPr lvl="1"/>
            <a:r>
              <a:rPr lang="en-US" dirty="0" err="1" smtClean="0"/>
              <a:t>DStream</a:t>
            </a:r>
            <a:r>
              <a:rPr lang="en-US" dirty="0" smtClean="0"/>
              <a:t> API exposes batch time, hard to incorporate event-time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3102490"/>
            <a:ext cx="10515600" cy="1041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/>
              <a:t>2. Interoperate streaming with batch AND interactive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RDD/</a:t>
            </a:r>
            <a:r>
              <a:rPr lang="en-US" dirty="0" err="1" smtClean="0"/>
              <a:t>DStreams</a:t>
            </a:r>
            <a:r>
              <a:rPr lang="en-US" dirty="0" smtClean="0"/>
              <a:t> has similar API, but still requires translations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4502922"/>
            <a:ext cx="10515600" cy="10411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/>
              <a:t>3. Reasoning about end-to-end guarantees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Requires carefully constrictions sinks that handle failures correctly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Data consistency in the storage while being updated </a:t>
            </a:r>
          </a:p>
        </p:txBody>
      </p:sp>
    </p:spTree>
    <p:extLst>
      <p:ext uri="{BB962C8B-B14F-4D97-AF65-F5344CB8AC3E}">
        <p14:creationId xmlns:p14="http://schemas.microsoft.com/office/powerpoint/2010/main" val="1239255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4142</TotalTime>
  <Words>1217</Words>
  <Application>Microsoft Macintosh PowerPoint</Application>
  <PresentationFormat>Widescreen</PresentationFormat>
  <Paragraphs>254</Paragraphs>
  <Slides>44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Calibri</vt:lpstr>
      <vt:lpstr>Calibri Light</vt:lpstr>
      <vt:lpstr>Consolas</vt:lpstr>
      <vt:lpstr>Mangal</vt:lpstr>
      <vt:lpstr>Arial</vt:lpstr>
      <vt:lpstr>Office Theme</vt:lpstr>
      <vt:lpstr>Spark SQL Streaming (Structured Streaming)</vt:lpstr>
      <vt:lpstr>Agenda</vt:lpstr>
      <vt:lpstr>PowerPoint Presentation</vt:lpstr>
      <vt:lpstr>PowerPoint Presentation</vt:lpstr>
      <vt:lpstr>PowerPoint Presentation</vt:lpstr>
      <vt:lpstr>PowerPoint Presentation</vt:lpstr>
      <vt:lpstr>Lab / Demo</vt:lpstr>
      <vt:lpstr>Use case: IoT Device Monitoring </vt:lpstr>
      <vt:lpstr>Pain points with Spark Streaming(DStreams)</vt:lpstr>
      <vt:lpstr>Structured streaming </vt:lpstr>
      <vt:lpstr>The simplest way to perform streaming analytics is not having to reason about streaming at all</vt:lpstr>
      <vt:lpstr>Structured Streaming – Processing Modes</vt:lpstr>
      <vt:lpstr>Structured Streaming – Processing Modes</vt:lpstr>
      <vt:lpstr>Structured Streaming – Processing Modes</vt:lpstr>
      <vt:lpstr>API – Dataset/DataFrame </vt:lpstr>
      <vt:lpstr>Anatomy of a Steaming Query   Streaming word count</vt:lpstr>
      <vt:lpstr>Anatomy of a Streaming Query: Step 0 </vt:lpstr>
      <vt:lpstr>Anatomy of a Streaming Query: Step 1 </vt:lpstr>
      <vt:lpstr>Anatomy of a Streaming Query: Step 2</vt:lpstr>
      <vt:lpstr>Anatomy of a Streaming Query: Step 3</vt:lpstr>
      <vt:lpstr>Anatomy of a Streaming Query: Output Modes</vt:lpstr>
      <vt:lpstr>Anatomy of a Streaming Query: Checkpoint </vt:lpstr>
      <vt:lpstr>Lab / Demo</vt:lpstr>
      <vt:lpstr>Underneath the Hood</vt:lpstr>
      <vt:lpstr>Batch Execution on Spark SQL</vt:lpstr>
      <vt:lpstr>Batch Execution on Spark SQL</vt:lpstr>
      <vt:lpstr>Batch Execution on Spark SQL</vt:lpstr>
      <vt:lpstr>Batch Execution on Spark SQL</vt:lpstr>
      <vt:lpstr>Continues Incremental Execution</vt:lpstr>
      <vt:lpstr>Continues Incremental Execution</vt:lpstr>
      <vt:lpstr>Continues Incremental Execution</vt:lpstr>
      <vt:lpstr>Complex Structured Streaming </vt:lpstr>
      <vt:lpstr>Event Time</vt:lpstr>
      <vt:lpstr>Event Time Aggregations</vt:lpstr>
      <vt:lpstr>Stateful Processing for Aggregations</vt:lpstr>
      <vt:lpstr>Automatically handles Late Data</vt:lpstr>
      <vt:lpstr>Watermarking</vt:lpstr>
      <vt:lpstr>Watermarking</vt:lpstr>
      <vt:lpstr>Watermarking</vt:lpstr>
      <vt:lpstr>Watermarking</vt:lpstr>
      <vt:lpstr>Watermarking</vt:lpstr>
      <vt:lpstr>Clean separation of concerns</vt:lpstr>
      <vt:lpstr>Other Interesting Operations</vt:lpstr>
      <vt:lpstr>Monitoring Streaming Queries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 Goldman</dc:creator>
  <cp:lastModifiedBy>Philip Goldman</cp:lastModifiedBy>
  <cp:revision>40</cp:revision>
  <dcterms:created xsi:type="dcterms:W3CDTF">2018-05-16T10:34:09Z</dcterms:created>
  <dcterms:modified xsi:type="dcterms:W3CDTF">2018-05-21T14:31:45Z</dcterms:modified>
</cp:coreProperties>
</file>

<file path=docProps/thumbnail.jpeg>
</file>